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7" r:id="rId5"/>
    <p:sldId id="268" r:id="rId6"/>
    <p:sldId id="271" r:id="rId7"/>
    <p:sldId id="258" r:id="rId8"/>
    <p:sldId id="269" r:id="rId9"/>
    <p:sldId id="270" r:id="rId10"/>
    <p:sldId id="259" r:id="rId1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5"/>
    <p:restoredTop sz="94627"/>
  </p:normalViewPr>
  <p:slideViewPr>
    <p:cSldViewPr snapToGrid="0" snapToObjects="1">
      <p:cViewPr>
        <p:scale>
          <a:sx n="71" d="100"/>
          <a:sy n="71" d="100"/>
        </p:scale>
        <p:origin x="336"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116E-0C75-F344-B209-A3FAFF2F341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F9F624FE-C4E9-474A-A28B-717AF104A597}"/>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E8427D45-3E9C-8D4A-8D34-B5DEFBBB068B}"/>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1A50777B-7885-384A-9EFB-19111EC432C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21B07F30-754C-D24F-8864-FA219B9AE14A}"/>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188222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AA316-4EF7-974E-9152-B7151F6A71F5}"/>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FF09384D-90E3-5243-A59A-6D01E782BC6D}"/>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8E89944E-D6A6-144A-B045-C9E3FA2BEC45}"/>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A15E9C8C-94AB-D04F-984B-0F221E3280B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7D85BCF-1BFB-C740-9875-994537D29CDD}"/>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3959924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AEDFF64-93E2-1447-8109-F8591AD26129}"/>
              </a:ext>
            </a:extLst>
          </p:cNvPr>
          <p:cNvSpPr>
            <a:spLocks noGrp="1"/>
          </p:cNvSpPr>
          <p:nvPr>
            <p:ph type="title" orient="vert"/>
          </p:nvPr>
        </p:nvSpPr>
        <p:spPr>
          <a:xfrm>
            <a:off x="8724902"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8E8BB353-1F76-9845-B6E0-2C7FA56436C4}"/>
              </a:ext>
            </a:extLst>
          </p:cNvPr>
          <p:cNvSpPr>
            <a:spLocks noGrp="1"/>
          </p:cNvSpPr>
          <p:nvPr>
            <p:ph type="body" orient="vert" idx="1"/>
          </p:nvPr>
        </p:nvSpPr>
        <p:spPr>
          <a:xfrm>
            <a:off x="838202" y="365125"/>
            <a:ext cx="7734300" cy="5811838"/>
          </a:xfrm>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24BFF95-D201-2D4A-BCF1-ECEC9A21E754}"/>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42C0B2AE-6512-C94A-AFCC-7607EF16A3F6}"/>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68154E6C-44BE-A140-9A64-83CFC9A7EBDD}"/>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105338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D0BB9-1842-594D-AF38-5B7B3CEB7D8B}"/>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152C53AC-1B45-D641-946F-8B41B8BEB26C}"/>
              </a:ext>
            </a:extLst>
          </p:cNvPr>
          <p:cNvSpPr>
            <a:spLocks noGrp="1"/>
          </p:cNvSpPr>
          <p:nvPr>
            <p:ph idx="1"/>
          </p:nvPr>
        </p:nvSpPr>
        <p:spPr/>
        <p:txBody>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C75108E0-8333-4648-BBBC-16FFF6D22BD9}"/>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9FC4DEE6-12D8-1B48-BCAB-90370F33E98D}"/>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C3FA0DF-ADF4-7242-B88F-061AAC0626B2}"/>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407693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348BCE-80D8-AD4A-8B10-080909351E3C}"/>
              </a:ext>
            </a:extLst>
          </p:cNvPr>
          <p:cNvSpPr>
            <a:spLocks noGrp="1"/>
          </p:cNvSpPr>
          <p:nvPr>
            <p:ph type="title"/>
          </p:nvPr>
        </p:nvSpPr>
        <p:spPr>
          <a:xfrm>
            <a:off x="831851" y="1709742"/>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1014824-DB29-8B4D-9F4D-5AB513318B9B}"/>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C838E0F9-828C-EE44-9E1C-F27C01DBBF53}"/>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58C7AA82-69C7-6044-856A-61CF8C6D5058}"/>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86B1134-E73A-F041-903F-856D24CCA0BC}"/>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238129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31A22-D288-C34A-BA42-31468A962977}"/>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74A0E48D-7A32-144B-ABD4-6B970DF8D035}"/>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684ACD2E-0243-E943-8F5C-5FFC0AEBF19C}"/>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0441DFF1-6AFD-F140-A871-4750806E9C3F}"/>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6" name="Marcador de pie de página 5">
            <a:extLst>
              <a:ext uri="{FF2B5EF4-FFF2-40B4-BE49-F238E27FC236}">
                <a16:creationId xmlns:a16="http://schemas.microsoft.com/office/drawing/2014/main" id="{7483565A-7FDD-3B4E-BA42-52F17F6B9CE5}"/>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720B6FDC-E4C2-9E47-A9AD-6E865CD76920}"/>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171813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20FF5-8D06-E540-B87E-012E45C9A03C}"/>
              </a:ext>
            </a:extLst>
          </p:cNvPr>
          <p:cNvSpPr>
            <a:spLocks noGrp="1"/>
          </p:cNvSpPr>
          <p:nvPr>
            <p:ph type="title"/>
          </p:nvPr>
        </p:nvSpPr>
        <p:spPr>
          <a:xfrm>
            <a:off x="839788" y="365129"/>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05010282-CAB1-5C43-A8AE-14895B662C6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FF2C7AA8-7AB8-4D46-9EF7-65FEDA2372BA}"/>
              </a:ext>
            </a:extLst>
          </p:cNvPr>
          <p:cNvSpPr>
            <a:spLocks noGrp="1"/>
          </p:cNvSpPr>
          <p:nvPr>
            <p:ph sz="half" idx="2"/>
          </p:nvPr>
        </p:nvSpPr>
        <p:spPr>
          <a:xfrm>
            <a:off x="839789" y="2505075"/>
            <a:ext cx="5157787" cy="3684588"/>
          </a:xfrm>
        </p:spPr>
        <p:txBody>
          <a:bodyPr/>
          <a:lstStyle/>
          <a:p>
            <a:r>
              <a:rPr lang="es-ES"/>
              <a:t>Editar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E6DA8408-5954-0441-889E-77C13CB4E3E8}"/>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r>
              <a:rPr lang="es-ES"/>
              <a:t>Editar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A88E43D3-9995-D34E-9D06-8736EF911C3B}"/>
              </a:ext>
            </a:extLst>
          </p:cNvPr>
          <p:cNvSpPr>
            <a:spLocks noGrp="1"/>
          </p:cNvSpPr>
          <p:nvPr>
            <p:ph sz="quarter" idx="4"/>
          </p:nvPr>
        </p:nvSpPr>
        <p:spPr>
          <a:xfrm>
            <a:off x="6172202" y="2505075"/>
            <a:ext cx="5183188" cy="3684588"/>
          </a:xfrm>
        </p:spPr>
        <p:txBody>
          <a:bodyPr/>
          <a:lstStyle/>
          <a:p>
            <a:r>
              <a:rPr lang="es-ES"/>
              <a:t>Editar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28F16B57-F7A9-D642-9A68-B08DC4AFDD21}"/>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8" name="Marcador de pie de página 7">
            <a:extLst>
              <a:ext uri="{FF2B5EF4-FFF2-40B4-BE49-F238E27FC236}">
                <a16:creationId xmlns:a16="http://schemas.microsoft.com/office/drawing/2014/main" id="{CB330E4B-9636-2840-849C-BB653618F247}"/>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382B3D92-DC68-9D42-A8FE-A7E8533ECEAF}"/>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3746739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76ECF-5E2D-B040-9836-5AAA7FDD473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2753C2EE-6BFE-C94B-AC1C-6E2ABC3FA5FD}"/>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4" name="Marcador de pie de página 3">
            <a:extLst>
              <a:ext uri="{FF2B5EF4-FFF2-40B4-BE49-F238E27FC236}">
                <a16:creationId xmlns:a16="http://schemas.microsoft.com/office/drawing/2014/main" id="{99EF3E41-8766-C342-B09F-C7B8D8E62927}"/>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EFD57581-D4D6-7C42-822F-ACF4C8AA2374}"/>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1966648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ACED1AB-3B26-E644-8616-6F1FC872858E}"/>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3" name="Marcador de pie de página 2">
            <a:extLst>
              <a:ext uri="{FF2B5EF4-FFF2-40B4-BE49-F238E27FC236}">
                <a16:creationId xmlns:a16="http://schemas.microsoft.com/office/drawing/2014/main" id="{5F10A569-7A36-6246-A2CE-9F2682089B5E}"/>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D42490E2-726B-5C41-A5FF-33AD5FEB7680}"/>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360489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F124-75FF-0343-BD76-9D4C6C452D8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F006FE23-0840-2F41-84A0-0C09A89A6659}"/>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41C67127-E9D0-6643-A165-2B61A713E7A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51C5D992-8C17-314D-A316-F2492B097D53}"/>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6" name="Marcador de pie de página 5">
            <a:extLst>
              <a:ext uri="{FF2B5EF4-FFF2-40B4-BE49-F238E27FC236}">
                <a16:creationId xmlns:a16="http://schemas.microsoft.com/office/drawing/2014/main" id="{50539512-B018-C84B-9DF7-5A2995E621F1}"/>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579EAEEF-4FAC-6645-A532-20AA7FD9FFE1}"/>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1474847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E63EB-9C24-074E-9582-DBDEB2C994E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6124E993-ABAE-4549-85A0-1B75108BE32A}"/>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ES_tradnl"/>
          </a:p>
        </p:txBody>
      </p:sp>
      <p:sp>
        <p:nvSpPr>
          <p:cNvPr id="4" name="Marcador de texto 3">
            <a:extLst>
              <a:ext uri="{FF2B5EF4-FFF2-40B4-BE49-F238E27FC236}">
                <a16:creationId xmlns:a16="http://schemas.microsoft.com/office/drawing/2014/main" id="{CDACDBE5-59DF-FE4F-90FD-C5C330D81E6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EF1DF16C-BD18-CB44-A6F7-0B0960F28DF0}"/>
              </a:ext>
            </a:extLst>
          </p:cNvPr>
          <p:cNvSpPr>
            <a:spLocks noGrp="1"/>
          </p:cNvSpPr>
          <p:nvPr>
            <p:ph type="dt" sz="half" idx="10"/>
          </p:nvPr>
        </p:nvSpPr>
        <p:spPr/>
        <p:txBody>
          <a:bodyPr/>
          <a:lstStyle/>
          <a:p>
            <a:fld id="{EAFDFE82-E7D6-0149-A70D-3607BF7816B4}" type="datetimeFigureOut">
              <a:rPr lang="es-ES_tradnl" smtClean="0"/>
              <a:t>27/9/18</a:t>
            </a:fld>
            <a:endParaRPr lang="es-ES_tradnl"/>
          </a:p>
        </p:txBody>
      </p:sp>
      <p:sp>
        <p:nvSpPr>
          <p:cNvPr id="6" name="Marcador de pie de página 5">
            <a:extLst>
              <a:ext uri="{FF2B5EF4-FFF2-40B4-BE49-F238E27FC236}">
                <a16:creationId xmlns:a16="http://schemas.microsoft.com/office/drawing/2014/main" id="{B3C93B79-4A95-1C4F-B51F-281D7C8E26D9}"/>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87813F70-9550-A544-83A3-47D96C37C635}"/>
              </a:ext>
            </a:extLst>
          </p:cNvPr>
          <p:cNvSpPr>
            <a:spLocks noGrp="1"/>
          </p:cNvSpPr>
          <p:nvPr>
            <p:ph type="sldNum" sz="quarter" idx="12"/>
          </p:nvPr>
        </p:nvSpPr>
        <p:spPr/>
        <p:txBody>
          <a:body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256274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E9A622-717A-404D-BE87-73B816B5515B}"/>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972644E-2599-9140-95CB-D1F17E09C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F18688CB-DA64-3441-920D-F195C79E6616}"/>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DFE82-E7D6-0149-A70D-3607BF7816B4}" type="datetimeFigureOut">
              <a:rPr lang="es-ES_tradnl" smtClean="0"/>
              <a:t>27/9/18</a:t>
            </a:fld>
            <a:endParaRPr lang="es-ES_tradnl"/>
          </a:p>
        </p:txBody>
      </p:sp>
      <p:sp>
        <p:nvSpPr>
          <p:cNvPr id="5" name="Marcador de pie de página 4">
            <a:extLst>
              <a:ext uri="{FF2B5EF4-FFF2-40B4-BE49-F238E27FC236}">
                <a16:creationId xmlns:a16="http://schemas.microsoft.com/office/drawing/2014/main" id="{02EF0CE8-767E-4945-9FEA-5F25EFFBDFF8}"/>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1F8A0E03-9245-A048-A8E4-122C23F07457}"/>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00B26-CC05-E841-B791-78CD6163AA05}" type="slidenum">
              <a:rPr lang="es-ES_tradnl" smtClean="0"/>
              <a:t>‹Nº›</a:t>
            </a:fld>
            <a:endParaRPr lang="es-ES_tradnl"/>
          </a:p>
        </p:txBody>
      </p:sp>
    </p:spTree>
    <p:extLst>
      <p:ext uri="{BB962C8B-B14F-4D97-AF65-F5344CB8AC3E}">
        <p14:creationId xmlns:p14="http://schemas.microsoft.com/office/powerpoint/2010/main" val="3794302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776015F-C322-E341-83F7-0128CC12D079}"/>
              </a:ext>
            </a:extLst>
          </p:cNvPr>
          <p:cNvPicPr>
            <a:picLocks noChangeAspect="1"/>
          </p:cNvPicPr>
          <p:nvPr/>
        </p:nvPicPr>
        <p:blipFill rotWithShape="1">
          <a:blip r:embed="rId2">
            <a:alphaModFix amt="50000"/>
            <a:extLst/>
          </a:blip>
          <a:srcRect/>
          <a:stretch/>
        </p:blipFill>
        <p:spPr>
          <a:xfrm>
            <a:off x="21" y="4"/>
            <a:ext cx="12191980" cy="6857999"/>
          </a:xfrm>
          <a:prstGeom prst="rect">
            <a:avLst/>
          </a:prstGeom>
        </p:spPr>
      </p:pic>
      <p:sp>
        <p:nvSpPr>
          <p:cNvPr id="2" name="Título 1">
            <a:extLst>
              <a:ext uri="{FF2B5EF4-FFF2-40B4-BE49-F238E27FC236}">
                <a16:creationId xmlns:a16="http://schemas.microsoft.com/office/drawing/2014/main" id="{54B9967C-C07A-8945-8114-DDBF1E145DE1}"/>
              </a:ext>
            </a:extLst>
          </p:cNvPr>
          <p:cNvSpPr>
            <a:spLocks noGrp="1"/>
          </p:cNvSpPr>
          <p:nvPr>
            <p:ph type="ctrTitle"/>
          </p:nvPr>
        </p:nvSpPr>
        <p:spPr>
          <a:xfrm>
            <a:off x="1524000" y="1122364"/>
            <a:ext cx="9144000" cy="2900519"/>
          </a:xfrm>
        </p:spPr>
        <p:txBody>
          <a:bodyPr>
            <a:normAutofit/>
          </a:bodyPr>
          <a:lstStyle/>
          <a:p>
            <a:r>
              <a:rPr lang="es-ES_tradnl" b="1" dirty="0">
                <a:solidFill>
                  <a:srgbClr val="FFFFFF"/>
                </a:solidFill>
                <a:latin typeface="Consolas" panose="020B0609020204030204" pitchFamily="49" charset="0"/>
                <a:cs typeface="Consolas" panose="020B0609020204030204" pitchFamily="49" charset="0"/>
              </a:rPr>
              <a:t>Manual de usuario</a:t>
            </a:r>
          </a:p>
        </p:txBody>
      </p:sp>
      <p:sp>
        <p:nvSpPr>
          <p:cNvPr id="3" name="Subtítulo 2">
            <a:extLst>
              <a:ext uri="{FF2B5EF4-FFF2-40B4-BE49-F238E27FC236}">
                <a16:creationId xmlns:a16="http://schemas.microsoft.com/office/drawing/2014/main" id="{8FCD92AB-60C2-D141-966F-A3A63E65E6E8}"/>
              </a:ext>
            </a:extLst>
          </p:cNvPr>
          <p:cNvSpPr>
            <a:spLocks noGrp="1"/>
          </p:cNvSpPr>
          <p:nvPr>
            <p:ph type="subTitle" idx="1"/>
          </p:nvPr>
        </p:nvSpPr>
        <p:spPr>
          <a:xfrm>
            <a:off x="1524000" y="4159407"/>
            <a:ext cx="9144000" cy="1098395"/>
          </a:xfrm>
        </p:spPr>
        <p:txBody>
          <a:bodyPr>
            <a:normAutofit/>
          </a:bodyPr>
          <a:lstStyle/>
          <a:p>
            <a:r>
              <a:rPr lang="es-ES_tradnl" dirty="0" err="1">
                <a:solidFill>
                  <a:srgbClr val="FFFFFF"/>
                </a:solidFill>
                <a:latin typeface="American Typewriter" panose="02090604020004020304" pitchFamily="18" charset="77"/>
              </a:rPr>
              <a:t>Sort</a:t>
            </a:r>
            <a:r>
              <a:rPr lang="es-ES_tradnl" dirty="0">
                <a:solidFill>
                  <a:srgbClr val="FFFFFF"/>
                </a:solidFill>
                <a:latin typeface="American Typewriter" panose="02090604020004020304" pitchFamily="18" charset="77"/>
              </a:rPr>
              <a:t> </a:t>
            </a:r>
            <a:r>
              <a:rPr lang="es-ES_tradnl" dirty="0" err="1">
                <a:solidFill>
                  <a:srgbClr val="FFFFFF"/>
                </a:solidFill>
                <a:latin typeface="American Typewriter" panose="02090604020004020304" pitchFamily="18" charset="77"/>
              </a:rPr>
              <a:t>it</a:t>
            </a:r>
            <a:r>
              <a:rPr lang="es-ES_tradnl" dirty="0">
                <a:solidFill>
                  <a:srgbClr val="FFFFFF"/>
                </a:solidFill>
                <a:latin typeface="American Typewriter" panose="02090604020004020304" pitchFamily="18" charset="77"/>
              </a:rPr>
              <a:t> </a:t>
            </a:r>
            <a:r>
              <a:rPr lang="es-ES_tradnl" dirty="0" err="1">
                <a:solidFill>
                  <a:srgbClr val="FFFFFF"/>
                </a:solidFill>
                <a:latin typeface="American Typewriter" panose="02090604020004020304" pitchFamily="18" charset="77"/>
              </a:rPr>
              <a:t>Tista</a:t>
            </a:r>
            <a:r>
              <a:rPr lang="es-ES_tradnl" dirty="0">
                <a:solidFill>
                  <a:srgbClr val="FFFFFF"/>
                </a:solidFill>
                <a:latin typeface="American Typewriter" panose="02090604020004020304" pitchFamily="18" charset="77"/>
              </a:rPr>
              <a:t>: Programa de ordenamiento externo</a:t>
            </a:r>
          </a:p>
        </p:txBody>
      </p:sp>
      <p:sp>
        <p:nvSpPr>
          <p:cNvPr id="10" name="CuadroTexto 9">
            <a:extLst>
              <a:ext uri="{FF2B5EF4-FFF2-40B4-BE49-F238E27FC236}">
                <a16:creationId xmlns:a16="http://schemas.microsoft.com/office/drawing/2014/main" id="{2F41A518-4916-2246-9E9E-43EE549AF759}"/>
              </a:ext>
            </a:extLst>
          </p:cNvPr>
          <p:cNvSpPr txBox="1"/>
          <p:nvPr/>
        </p:nvSpPr>
        <p:spPr>
          <a:xfrm>
            <a:off x="2192284" y="148752"/>
            <a:ext cx="7807439" cy="923330"/>
          </a:xfrm>
          <a:prstGeom prst="rect">
            <a:avLst/>
          </a:prstGeom>
          <a:noFill/>
        </p:spPr>
        <p:txBody>
          <a:bodyPr wrap="square" rtlCol="0">
            <a:spAutoFit/>
          </a:bodyPr>
          <a:lstStyle/>
          <a:p>
            <a:pPr algn="ctr"/>
            <a:r>
              <a:rPr lang="es-MX" sz="2000" dirty="0">
                <a:latin typeface="Al Nile" pitchFamily="2" charset="-78"/>
                <a:cs typeface="Al Nile" pitchFamily="2" charset="-78"/>
              </a:rPr>
              <a:t>Universidad Nacional Autónoma de México.</a:t>
            </a:r>
          </a:p>
          <a:p>
            <a:pPr algn="ctr"/>
            <a:r>
              <a:rPr lang="es-MX" dirty="0">
                <a:latin typeface="Al Nile" pitchFamily="2" charset="-78"/>
                <a:cs typeface="Al Nile" pitchFamily="2" charset="-78"/>
              </a:rPr>
              <a:t>Facultad de Ingeniería. </a:t>
            </a:r>
          </a:p>
          <a:p>
            <a:pPr algn="ctr"/>
            <a:r>
              <a:rPr lang="es-MX" sz="1600" dirty="0">
                <a:latin typeface="Al Nile" pitchFamily="2" charset="-78"/>
                <a:cs typeface="Al Nile" pitchFamily="2" charset="-78"/>
              </a:rPr>
              <a:t>División de Ingeniería Eléctrica Electrónica</a:t>
            </a:r>
          </a:p>
        </p:txBody>
      </p:sp>
      <p:pic>
        <p:nvPicPr>
          <p:cNvPr id="11" name="Picture 1" descr="page1image1750528">
            <a:extLst>
              <a:ext uri="{FF2B5EF4-FFF2-40B4-BE49-F238E27FC236}">
                <a16:creationId xmlns:a16="http://schemas.microsoft.com/office/drawing/2014/main" id="{459D3951-DEC4-A94C-9453-45B416C5A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7" y="148753"/>
            <a:ext cx="7747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age1image1736416">
            <a:extLst>
              <a:ext uri="{FF2B5EF4-FFF2-40B4-BE49-F238E27FC236}">
                <a16:creationId xmlns:a16="http://schemas.microsoft.com/office/drawing/2014/main" id="{86E40F3B-1E86-7942-B5A2-3A5FF0D52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0277" y="30163"/>
            <a:ext cx="774700" cy="10922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29F02C2B-13AC-D04F-83CB-8834495CFE49}"/>
              </a:ext>
            </a:extLst>
          </p:cNvPr>
          <p:cNvSpPr/>
          <p:nvPr/>
        </p:nvSpPr>
        <p:spPr>
          <a:xfrm>
            <a:off x="272607" y="5257802"/>
            <a:ext cx="3424338" cy="1497076"/>
          </a:xfrm>
          <a:prstGeom prst="rect">
            <a:avLst/>
          </a:prstGeom>
        </p:spPr>
        <p:txBody>
          <a:bodyPr wrap="square">
            <a:spAutoFit/>
          </a:bodyPr>
          <a:lstStyle/>
          <a:p>
            <a:pPr>
              <a:lnSpc>
                <a:spcPct val="110000"/>
              </a:lnSpc>
            </a:pPr>
            <a:r>
              <a:rPr lang="es-ES_tradnl" sz="1400" b="1" dirty="0">
                <a:latin typeface="Times New Roman" charset="0"/>
                <a:ea typeface="Times New Roman" charset="0"/>
                <a:cs typeface="Times New Roman" charset="0"/>
              </a:rPr>
              <a:t>Equipo: 5</a:t>
            </a:r>
          </a:p>
          <a:p>
            <a:pPr>
              <a:lnSpc>
                <a:spcPct val="110000"/>
              </a:lnSpc>
            </a:pPr>
            <a:r>
              <a:rPr lang="es-ES_tradnl" sz="1400" b="1" dirty="0">
                <a:latin typeface="Times New Roman" charset="0"/>
                <a:ea typeface="Times New Roman" charset="0"/>
                <a:cs typeface="Times New Roman" charset="0"/>
              </a:rPr>
              <a:t>Integrantes: </a:t>
            </a:r>
            <a:endParaRPr lang="es-ES_tradnl" sz="1400" dirty="0">
              <a:latin typeface="Times New Roman" charset="0"/>
              <a:ea typeface="Times New Roman" charset="0"/>
              <a:cs typeface="Times New Roman" charset="0"/>
            </a:endParaRPr>
          </a:p>
          <a:p>
            <a:pPr lvl="1">
              <a:lnSpc>
                <a:spcPct val="110000"/>
              </a:lnSpc>
            </a:pPr>
            <a:r>
              <a:rPr lang="es-ES_tradnl" sz="1400" dirty="0" err="1">
                <a:latin typeface="Times New Roman" charset="0"/>
                <a:ea typeface="Times New Roman" charset="0"/>
                <a:cs typeface="Times New Roman" charset="0"/>
              </a:rPr>
              <a:t>Monsalvo</a:t>
            </a:r>
            <a:r>
              <a:rPr lang="es-ES_tradnl" sz="1400" dirty="0">
                <a:latin typeface="Times New Roman" charset="0"/>
                <a:ea typeface="Times New Roman" charset="0"/>
                <a:cs typeface="Times New Roman" charset="0"/>
              </a:rPr>
              <a:t> Bolaños Melissa Monserrat</a:t>
            </a:r>
          </a:p>
          <a:p>
            <a:pPr lvl="1">
              <a:lnSpc>
                <a:spcPct val="110000"/>
              </a:lnSpc>
            </a:pPr>
            <a:r>
              <a:rPr lang="es-ES_tradnl" sz="1400" dirty="0">
                <a:latin typeface="Times New Roman" charset="0"/>
                <a:ea typeface="Times New Roman" charset="0"/>
                <a:cs typeface="Times New Roman" charset="0"/>
              </a:rPr>
              <a:t>Cárdenas Cárdenas Jorge</a:t>
            </a:r>
          </a:p>
          <a:p>
            <a:pPr lvl="1">
              <a:lnSpc>
                <a:spcPct val="110000"/>
              </a:lnSpc>
            </a:pPr>
            <a:r>
              <a:rPr lang="es-ES_tradnl" sz="1400" dirty="0">
                <a:latin typeface="Times New Roman" charset="0"/>
                <a:ea typeface="Times New Roman" charset="0"/>
                <a:cs typeface="Times New Roman" charset="0"/>
              </a:rPr>
              <a:t>Garrido Sánchez Samuel Arturo</a:t>
            </a:r>
          </a:p>
          <a:p>
            <a:pPr lvl="1">
              <a:lnSpc>
                <a:spcPct val="110000"/>
              </a:lnSpc>
            </a:pPr>
            <a:endParaRPr lang="es-ES_tradnl" sz="1400" dirty="0">
              <a:latin typeface="Times New Roman" charset="0"/>
              <a:ea typeface="Times New Roman" charset="0"/>
              <a:cs typeface="Times New Roman" charset="0"/>
            </a:endParaRPr>
          </a:p>
        </p:txBody>
      </p:sp>
      <p:pic>
        <p:nvPicPr>
          <p:cNvPr id="14" name="Imagen 13">
            <a:extLst>
              <a:ext uri="{FF2B5EF4-FFF2-40B4-BE49-F238E27FC236}">
                <a16:creationId xmlns:a16="http://schemas.microsoft.com/office/drawing/2014/main" id="{206206B3-F85D-8647-8C28-F5293A35B5E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395167" y="1836879"/>
            <a:ext cx="1174599" cy="1085225"/>
          </a:xfrm>
          <a:prstGeom prst="roundRect">
            <a:avLst>
              <a:gd name="adj" fmla="val 15921"/>
            </a:avLst>
          </a:prstGeom>
          <a:solidFill>
            <a:srgbClr val="FFFFFF">
              <a:shade val="85000"/>
            </a:srgbClr>
          </a:solidFill>
          <a:ln w="19050">
            <a:solidFill>
              <a:schemeClr val="accent1"/>
            </a:solidFill>
          </a:ln>
          <a:effectLst/>
        </p:spPr>
      </p:pic>
      <p:sp>
        <p:nvSpPr>
          <p:cNvPr id="16" name="Subtítulo 2">
            <a:extLst>
              <a:ext uri="{FF2B5EF4-FFF2-40B4-BE49-F238E27FC236}">
                <a16:creationId xmlns:a16="http://schemas.microsoft.com/office/drawing/2014/main" id="{46B6929A-7913-FC45-B17D-4062B686BF7B}"/>
              </a:ext>
            </a:extLst>
          </p:cNvPr>
          <p:cNvSpPr txBox="1">
            <a:spLocks/>
          </p:cNvSpPr>
          <p:nvPr/>
        </p:nvSpPr>
        <p:spPr>
          <a:xfrm>
            <a:off x="8559898" y="5809800"/>
            <a:ext cx="3542649" cy="74431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s-ES_tradnl" sz="2100" b="1" dirty="0">
                <a:latin typeface="Book Antiqua" panose="02040602050305030304" pitchFamily="18" charset="0"/>
              </a:rPr>
              <a:t>Estructura de Datos y Algoritmos II</a:t>
            </a:r>
          </a:p>
          <a:p>
            <a:pPr marL="0" indent="0">
              <a:buNone/>
            </a:pPr>
            <a:r>
              <a:rPr lang="es-ES_tradnl" sz="2100" b="1" dirty="0">
                <a:latin typeface="Book Antiqua" panose="02040602050305030304" pitchFamily="18" charset="0"/>
              </a:rPr>
              <a:t>M.I. Edgar </a:t>
            </a:r>
            <a:r>
              <a:rPr lang="es-ES_tradnl" sz="2100" b="1" dirty="0" err="1">
                <a:latin typeface="Book Antiqua" panose="02040602050305030304" pitchFamily="18" charset="0"/>
              </a:rPr>
              <a:t>Tista</a:t>
            </a:r>
            <a:r>
              <a:rPr lang="es-ES_tradnl" sz="2100" b="1" dirty="0">
                <a:latin typeface="Book Antiqua" panose="02040602050305030304" pitchFamily="18" charset="0"/>
              </a:rPr>
              <a:t> García</a:t>
            </a:r>
          </a:p>
          <a:p>
            <a:endParaRPr lang="es-ES_tradnl" dirty="0"/>
          </a:p>
          <a:p>
            <a:endParaRPr lang="es-ES_tradnl" dirty="0"/>
          </a:p>
          <a:p>
            <a:endParaRPr lang="es-ES_tradnl" dirty="0"/>
          </a:p>
        </p:txBody>
      </p:sp>
    </p:spTree>
    <p:extLst>
      <p:ext uri="{BB962C8B-B14F-4D97-AF65-F5344CB8AC3E}">
        <p14:creationId xmlns:p14="http://schemas.microsoft.com/office/powerpoint/2010/main" val="1199624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04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761D111-8993-104E-B2E4-6BB3E07CEC18}"/>
              </a:ext>
            </a:extLst>
          </p:cNvPr>
          <p:cNvSpPr>
            <a:spLocks noGrp="1"/>
          </p:cNvSpPr>
          <p:nvPr>
            <p:ph type="title"/>
          </p:nvPr>
        </p:nvSpPr>
        <p:spPr>
          <a:xfrm>
            <a:off x="524256" y="4767072"/>
            <a:ext cx="6594189" cy="1625210"/>
          </a:xfrm>
        </p:spPr>
        <p:txBody>
          <a:bodyPr>
            <a:normAutofit/>
          </a:bodyPr>
          <a:lstStyle/>
          <a:p>
            <a:pPr algn="r"/>
            <a:r>
              <a:rPr lang="es-ES_tradnl" dirty="0">
                <a:solidFill>
                  <a:srgbClr val="FFFFFF"/>
                </a:solidFill>
              </a:rPr>
              <a:t>Gracias</a:t>
            </a:r>
          </a:p>
        </p:txBody>
      </p:sp>
      <p:pic>
        <p:nvPicPr>
          <p:cNvPr id="4" name="Imagen 3">
            <a:extLst>
              <a:ext uri="{FF2B5EF4-FFF2-40B4-BE49-F238E27FC236}">
                <a16:creationId xmlns:a16="http://schemas.microsoft.com/office/drawing/2014/main" id="{DD04C438-37D5-7D4C-A7A8-6CB8955EB43B}"/>
              </a:ext>
            </a:extLst>
          </p:cNvPr>
          <p:cNvPicPr>
            <a:picLocks noChangeAspect="1"/>
          </p:cNvPicPr>
          <p:nvPr/>
        </p:nvPicPr>
        <p:blipFill rotWithShape="1">
          <a:blip r:embed="rId2">
            <a:extLst/>
          </a:blip>
          <a:srcRect l="664" r="2673"/>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D0281F68-31E9-3540-B2A4-4691C694D57F}"/>
              </a:ext>
            </a:extLst>
          </p:cNvPr>
          <p:cNvSpPr>
            <a:spLocks noGrp="1"/>
          </p:cNvSpPr>
          <p:nvPr>
            <p:ph idx="1"/>
          </p:nvPr>
        </p:nvSpPr>
        <p:spPr>
          <a:xfrm>
            <a:off x="8029319" y="917725"/>
            <a:ext cx="3424739" cy="4852362"/>
          </a:xfrm>
        </p:spPr>
        <p:txBody>
          <a:bodyPr anchor="ctr">
            <a:normAutofit/>
          </a:bodyPr>
          <a:lstStyle/>
          <a:p>
            <a:r>
              <a:rPr lang="es-ES_tradnl" dirty="0">
                <a:solidFill>
                  <a:srgbClr val="FFFFFF"/>
                </a:solidFill>
              </a:rPr>
              <a:t>El funcionamiento con una interfaz gráfica facilita la experiencia de uso y ver mejor implementado varios código en un solo programa</a:t>
            </a:r>
          </a:p>
        </p:txBody>
      </p:sp>
    </p:spTree>
    <p:extLst>
      <p:ext uri="{BB962C8B-B14F-4D97-AF65-F5344CB8AC3E}">
        <p14:creationId xmlns:p14="http://schemas.microsoft.com/office/powerpoint/2010/main" val="140371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3">
            <a:extLst>
              <a:ext uri="{FF2B5EF4-FFF2-40B4-BE49-F238E27FC236}">
                <a16:creationId xmlns:a16="http://schemas.microsoft.com/office/drawing/2014/main" id="{59A58895-15B3-A84D-9D7A-396A56788699}"/>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B1622A8-C9A2-7A48-866E-BEF7EBA2AEA4}"/>
              </a:ext>
            </a:extLst>
          </p:cNvPr>
          <p:cNvSpPr>
            <a:spLocks noGrp="1"/>
          </p:cNvSpPr>
          <p:nvPr>
            <p:ph type="title"/>
          </p:nvPr>
        </p:nvSpPr>
        <p:spPr>
          <a:xfrm>
            <a:off x="838200" y="365125"/>
            <a:ext cx="10515600" cy="1325563"/>
          </a:xfrm>
        </p:spPr>
        <p:txBody>
          <a:bodyPr>
            <a:normAutofit/>
          </a:bodyPr>
          <a:lstStyle/>
          <a:p>
            <a:pPr algn="r"/>
            <a:r>
              <a:rPr lang="es-ES_tradnl" dirty="0">
                <a:solidFill>
                  <a:srgbClr val="FFFFFF"/>
                </a:solidFill>
                <a:latin typeface="Consolas" panose="020B0609020204030204" pitchFamily="49" charset="0"/>
                <a:cs typeface="Consolas" panose="020B0609020204030204" pitchFamily="49" charset="0"/>
              </a:rPr>
              <a:t>Inicio</a:t>
            </a:r>
          </a:p>
        </p:txBody>
      </p:sp>
      <p:sp>
        <p:nvSpPr>
          <p:cNvPr id="3" name="Marcador de contenido 2">
            <a:extLst>
              <a:ext uri="{FF2B5EF4-FFF2-40B4-BE49-F238E27FC236}">
                <a16:creationId xmlns:a16="http://schemas.microsoft.com/office/drawing/2014/main" id="{3FE854C9-FA85-C440-AAE8-1C40502F7960}"/>
              </a:ext>
            </a:extLst>
          </p:cNvPr>
          <p:cNvSpPr>
            <a:spLocks noGrp="1"/>
          </p:cNvSpPr>
          <p:nvPr>
            <p:ph idx="1"/>
          </p:nvPr>
        </p:nvSpPr>
        <p:spPr>
          <a:xfrm>
            <a:off x="838200" y="3621352"/>
            <a:ext cx="10515600" cy="3044295"/>
          </a:xfrm>
        </p:spPr>
        <p:txBody>
          <a:bodyPr>
            <a:normAutofit fontScale="92500" lnSpcReduction="10000"/>
          </a:bodyPr>
          <a:lstStyle/>
          <a:p>
            <a:r>
              <a:rPr lang="es-ES_tradnl" dirty="0">
                <a:solidFill>
                  <a:srgbClr val="FFFFFF"/>
                </a:solidFill>
              </a:rPr>
              <a:t>Para poder iniciar  a ordenar es necesario escribir en la terminal:</a:t>
            </a:r>
          </a:p>
          <a:p>
            <a:r>
              <a:rPr lang="es-ES_tradnl" dirty="0">
                <a:solidFill>
                  <a:srgbClr val="FFFFFF"/>
                </a:solidFill>
              </a:rPr>
              <a:t> cd Dirección de la carpeta donde se encuentren todos los elementos</a:t>
            </a:r>
          </a:p>
          <a:p>
            <a:r>
              <a:rPr lang="es-ES_tradnl" dirty="0" err="1">
                <a:solidFill>
                  <a:srgbClr val="FFFFFF"/>
                </a:solidFill>
              </a:rPr>
              <a:t>Javac</a:t>
            </a:r>
            <a:r>
              <a:rPr lang="es-ES_tradnl" dirty="0">
                <a:solidFill>
                  <a:srgbClr val="FFFFFF"/>
                </a:solidFill>
              </a:rPr>
              <a:t> </a:t>
            </a:r>
            <a:r>
              <a:rPr lang="es-ES_tradnl" dirty="0" err="1">
                <a:solidFill>
                  <a:srgbClr val="FFFFFF"/>
                </a:solidFill>
              </a:rPr>
              <a:t>Aplicacion.java</a:t>
            </a:r>
            <a:endParaRPr lang="es-ES_tradnl" dirty="0">
              <a:solidFill>
                <a:srgbClr val="FFFFFF"/>
              </a:solidFill>
            </a:endParaRPr>
          </a:p>
          <a:p>
            <a:r>
              <a:rPr lang="es-ES_tradnl" dirty="0">
                <a:solidFill>
                  <a:srgbClr val="FFFFFF"/>
                </a:solidFill>
              </a:rPr>
              <a:t>Java Aplicación</a:t>
            </a:r>
          </a:p>
          <a:p>
            <a:endParaRPr lang="es-ES_tradnl" dirty="0">
              <a:solidFill>
                <a:srgbClr val="FFFFFF"/>
              </a:solidFill>
            </a:endParaRPr>
          </a:p>
          <a:p>
            <a:r>
              <a:rPr lang="es-ES_tradnl" dirty="0">
                <a:solidFill>
                  <a:srgbClr val="FFFFFF"/>
                </a:solidFill>
              </a:rPr>
              <a:t>Se nos </a:t>
            </a:r>
            <a:r>
              <a:rPr lang="es-ES_tradnl" dirty="0" err="1">
                <a:solidFill>
                  <a:srgbClr val="FFFFFF"/>
                </a:solidFill>
              </a:rPr>
              <a:t>deplegará</a:t>
            </a:r>
            <a:r>
              <a:rPr lang="es-ES_tradnl" dirty="0">
                <a:solidFill>
                  <a:srgbClr val="FFFFFF"/>
                </a:solidFill>
              </a:rPr>
              <a:t> esta pequeña ventana que tendrá botones y seleccionadores para poder ordenar los archivos seleccionados</a:t>
            </a:r>
          </a:p>
        </p:txBody>
      </p:sp>
      <p:pic>
        <p:nvPicPr>
          <p:cNvPr id="7" name="Imagen 6">
            <a:extLst>
              <a:ext uri="{FF2B5EF4-FFF2-40B4-BE49-F238E27FC236}">
                <a16:creationId xmlns:a16="http://schemas.microsoft.com/office/drawing/2014/main" id="{8D2F8951-788E-B443-A689-17FF59265212}"/>
              </a:ext>
            </a:extLst>
          </p:cNvPr>
          <p:cNvPicPr>
            <a:picLocks noChangeAspect="1"/>
          </p:cNvPicPr>
          <p:nvPr/>
        </p:nvPicPr>
        <p:blipFill>
          <a:blip r:embed="rId3"/>
          <a:stretch>
            <a:fillRect/>
          </a:stretch>
        </p:blipFill>
        <p:spPr>
          <a:xfrm>
            <a:off x="1569041" y="388405"/>
            <a:ext cx="5196417" cy="3334795"/>
          </a:xfrm>
          <a:prstGeom prst="rect">
            <a:avLst/>
          </a:prstGeom>
        </p:spPr>
      </p:pic>
    </p:spTree>
    <p:extLst>
      <p:ext uri="{BB962C8B-B14F-4D97-AF65-F5344CB8AC3E}">
        <p14:creationId xmlns:p14="http://schemas.microsoft.com/office/powerpoint/2010/main" val="15600288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3">
            <a:extLst>
              <a:ext uri="{FF2B5EF4-FFF2-40B4-BE49-F238E27FC236}">
                <a16:creationId xmlns:a16="http://schemas.microsoft.com/office/drawing/2014/main" id="{59A58895-15B3-A84D-9D7A-396A56788699}"/>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7" name="Título 1">
            <a:extLst>
              <a:ext uri="{FF2B5EF4-FFF2-40B4-BE49-F238E27FC236}">
                <a16:creationId xmlns:a16="http://schemas.microsoft.com/office/drawing/2014/main" id="{23084F14-3269-BB45-8372-518B6D02874E}"/>
              </a:ext>
            </a:extLst>
          </p:cNvPr>
          <p:cNvSpPr>
            <a:spLocks noGrp="1"/>
          </p:cNvSpPr>
          <p:nvPr>
            <p:ph type="title"/>
          </p:nvPr>
        </p:nvSpPr>
        <p:spPr>
          <a:xfrm>
            <a:off x="838200" y="365125"/>
            <a:ext cx="10515600" cy="1325563"/>
          </a:xfrm>
        </p:spPr>
        <p:txBody>
          <a:bodyPr>
            <a:normAutofit/>
          </a:bodyPr>
          <a:lstStyle/>
          <a:p>
            <a:pPr algn="r"/>
            <a:r>
              <a:rPr lang="es-ES_tradnl" dirty="0">
                <a:solidFill>
                  <a:srgbClr val="FFFFFF"/>
                </a:solidFill>
                <a:latin typeface="Consolas" panose="020B0609020204030204" pitchFamily="49" charset="0"/>
                <a:cs typeface="Consolas" panose="020B0609020204030204" pitchFamily="49" charset="0"/>
              </a:rPr>
              <a:t>Abrir archivo</a:t>
            </a:r>
          </a:p>
        </p:txBody>
      </p:sp>
      <p:pic>
        <p:nvPicPr>
          <p:cNvPr id="5" name="Imagen 4">
            <a:extLst>
              <a:ext uri="{FF2B5EF4-FFF2-40B4-BE49-F238E27FC236}">
                <a16:creationId xmlns:a16="http://schemas.microsoft.com/office/drawing/2014/main" id="{E55D9365-E90D-CE4D-A15F-9AB53AFEC44F}"/>
              </a:ext>
            </a:extLst>
          </p:cNvPr>
          <p:cNvPicPr>
            <a:picLocks noChangeAspect="1"/>
          </p:cNvPicPr>
          <p:nvPr/>
        </p:nvPicPr>
        <p:blipFill>
          <a:blip r:embed="rId3"/>
          <a:stretch>
            <a:fillRect/>
          </a:stretch>
        </p:blipFill>
        <p:spPr>
          <a:xfrm>
            <a:off x="1244600" y="178859"/>
            <a:ext cx="4474633" cy="3609447"/>
          </a:xfrm>
          <a:prstGeom prst="rect">
            <a:avLst/>
          </a:prstGeom>
        </p:spPr>
      </p:pic>
      <p:sp>
        <p:nvSpPr>
          <p:cNvPr id="8" name="CuadroTexto 7">
            <a:extLst>
              <a:ext uri="{FF2B5EF4-FFF2-40B4-BE49-F238E27FC236}">
                <a16:creationId xmlns:a16="http://schemas.microsoft.com/office/drawing/2014/main" id="{E70BC7FA-953B-564D-90A5-B77EAA00C075}"/>
              </a:ext>
            </a:extLst>
          </p:cNvPr>
          <p:cNvSpPr txBox="1"/>
          <p:nvPr/>
        </p:nvSpPr>
        <p:spPr>
          <a:xfrm>
            <a:off x="694267" y="3572933"/>
            <a:ext cx="11091333" cy="3046988"/>
          </a:xfrm>
          <a:prstGeom prst="rect">
            <a:avLst/>
          </a:prstGeom>
          <a:noFill/>
        </p:spPr>
        <p:txBody>
          <a:bodyPr wrap="square" rtlCol="0">
            <a:spAutoFit/>
          </a:bodyPr>
          <a:lstStyle/>
          <a:p>
            <a:r>
              <a:rPr lang="es-ES_tradnl" sz="2400" dirty="0"/>
              <a:t>Primero se debe presionar el botón de abrir archivo el cual desplegará una ventana de búsqueda de archivos el cual deberemos seleccionar los archivos en la misma carpeta de la clase Aplicación.</a:t>
            </a:r>
          </a:p>
          <a:p>
            <a:r>
              <a:rPr lang="es-ES_tradnl" sz="2400" dirty="0"/>
              <a:t>Se deben seleccionar SOLO archivos de texto plano</a:t>
            </a:r>
          </a:p>
          <a:p>
            <a:r>
              <a:rPr lang="es-ES_tradnl" sz="2400" dirty="0"/>
              <a:t>Se pueden seleccionar archivos de TEXTO PLANO externos a la carpeta pero deben cumplir con ciertas características</a:t>
            </a:r>
          </a:p>
          <a:p>
            <a:pPr marL="285750" indent="-285750">
              <a:buFontTx/>
              <a:buChar char="-"/>
            </a:pPr>
            <a:r>
              <a:rPr lang="es-ES_tradnl" sz="2400" dirty="0" err="1"/>
              <a:t>Polifase</a:t>
            </a:r>
            <a:r>
              <a:rPr lang="es-ES_tradnl" sz="2400" dirty="0"/>
              <a:t>: Números en una sola línea separados por espacios</a:t>
            </a:r>
          </a:p>
          <a:p>
            <a:pPr marL="285750" indent="-285750">
              <a:buFontTx/>
              <a:buChar char="-"/>
            </a:pPr>
            <a:r>
              <a:rPr lang="es-ES_tradnl" sz="2400" dirty="0"/>
              <a:t>Mezcla Equilibrada y </a:t>
            </a:r>
            <a:r>
              <a:rPr lang="es-ES_tradnl" sz="2400" dirty="0" err="1"/>
              <a:t>Radix</a:t>
            </a:r>
            <a:r>
              <a:rPr lang="es-ES_tradnl" sz="2400" dirty="0"/>
              <a:t> </a:t>
            </a:r>
            <a:r>
              <a:rPr lang="es-ES_tradnl" sz="2400" dirty="0" err="1"/>
              <a:t>Sort</a:t>
            </a:r>
            <a:r>
              <a:rPr lang="es-ES_tradnl" sz="2400" dirty="0"/>
              <a:t> : Números en una sola línea separados por comas</a:t>
            </a:r>
          </a:p>
        </p:txBody>
      </p:sp>
      <p:sp>
        <p:nvSpPr>
          <p:cNvPr id="10" name="CuadroTexto 9">
            <a:extLst>
              <a:ext uri="{FF2B5EF4-FFF2-40B4-BE49-F238E27FC236}">
                <a16:creationId xmlns:a16="http://schemas.microsoft.com/office/drawing/2014/main" id="{2E2B5814-523F-4E4E-91A5-2742519ECA97}"/>
              </a:ext>
            </a:extLst>
          </p:cNvPr>
          <p:cNvSpPr txBox="1"/>
          <p:nvPr/>
        </p:nvSpPr>
        <p:spPr>
          <a:xfrm>
            <a:off x="6959600" y="1690688"/>
            <a:ext cx="4394200" cy="923330"/>
          </a:xfrm>
          <a:prstGeom prst="rect">
            <a:avLst/>
          </a:prstGeom>
          <a:noFill/>
        </p:spPr>
        <p:txBody>
          <a:bodyPr wrap="square" rtlCol="0">
            <a:spAutoFit/>
          </a:bodyPr>
          <a:lstStyle/>
          <a:p>
            <a:r>
              <a:rPr lang="es-ES_tradnl" dirty="0"/>
              <a:t>Para fines prácticos se utiliza </a:t>
            </a:r>
            <a:r>
              <a:rPr lang="es-ES_tradnl" dirty="0" err="1"/>
              <a:t>doc</a:t>
            </a:r>
            <a:r>
              <a:rPr lang="es-ES_tradnl" dirty="0"/>
              <a:t> para Mezcla Equilibrada y </a:t>
            </a:r>
            <a:r>
              <a:rPr lang="es-ES_tradnl" dirty="0" err="1"/>
              <a:t>Radix</a:t>
            </a:r>
            <a:r>
              <a:rPr lang="es-ES_tradnl" dirty="0"/>
              <a:t> y doc2 para </a:t>
            </a:r>
            <a:r>
              <a:rPr lang="es-ES_tradnl" dirty="0" err="1"/>
              <a:t>Polifase</a:t>
            </a:r>
            <a:endParaRPr lang="es-ES_tradnl" dirty="0"/>
          </a:p>
        </p:txBody>
      </p:sp>
    </p:spTree>
    <p:extLst>
      <p:ext uri="{BB962C8B-B14F-4D97-AF65-F5344CB8AC3E}">
        <p14:creationId xmlns:p14="http://schemas.microsoft.com/office/powerpoint/2010/main" val="29598200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3">
            <a:extLst>
              <a:ext uri="{FF2B5EF4-FFF2-40B4-BE49-F238E27FC236}">
                <a16:creationId xmlns:a16="http://schemas.microsoft.com/office/drawing/2014/main" id="{59A58895-15B3-A84D-9D7A-396A56788699}"/>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B1622A8-C9A2-7A48-866E-BEF7EBA2AEA4}"/>
              </a:ext>
            </a:extLst>
          </p:cNvPr>
          <p:cNvSpPr>
            <a:spLocks noGrp="1"/>
          </p:cNvSpPr>
          <p:nvPr>
            <p:ph type="title"/>
          </p:nvPr>
        </p:nvSpPr>
        <p:spPr>
          <a:xfrm>
            <a:off x="838200" y="365125"/>
            <a:ext cx="10515600" cy="1325563"/>
          </a:xfrm>
        </p:spPr>
        <p:txBody>
          <a:bodyPr>
            <a:normAutofit/>
          </a:bodyPr>
          <a:lstStyle/>
          <a:p>
            <a:pPr algn="r"/>
            <a:r>
              <a:rPr lang="es-ES_tradnl" dirty="0">
                <a:solidFill>
                  <a:srgbClr val="FFFFFF"/>
                </a:solidFill>
                <a:latin typeface="Consolas" panose="020B0609020204030204" pitchFamily="49" charset="0"/>
                <a:cs typeface="Consolas" panose="020B0609020204030204" pitchFamily="49" charset="0"/>
              </a:rPr>
              <a:t>Seleccionar las opciones</a:t>
            </a:r>
          </a:p>
        </p:txBody>
      </p:sp>
      <p:sp>
        <p:nvSpPr>
          <p:cNvPr id="3" name="Marcador de contenido 2">
            <a:extLst>
              <a:ext uri="{FF2B5EF4-FFF2-40B4-BE49-F238E27FC236}">
                <a16:creationId xmlns:a16="http://schemas.microsoft.com/office/drawing/2014/main" id="{3FE854C9-FA85-C440-AAE8-1C40502F7960}"/>
              </a:ext>
            </a:extLst>
          </p:cNvPr>
          <p:cNvSpPr>
            <a:spLocks noGrp="1"/>
          </p:cNvSpPr>
          <p:nvPr>
            <p:ph idx="1"/>
          </p:nvPr>
        </p:nvSpPr>
        <p:spPr>
          <a:xfrm>
            <a:off x="838200" y="4135533"/>
            <a:ext cx="10515600" cy="2041430"/>
          </a:xfrm>
        </p:spPr>
        <p:txBody>
          <a:bodyPr>
            <a:normAutofit lnSpcReduction="10000"/>
          </a:bodyPr>
          <a:lstStyle/>
          <a:p>
            <a:r>
              <a:rPr lang="es-ES_tradnl" dirty="0">
                <a:solidFill>
                  <a:srgbClr val="FFFFFF"/>
                </a:solidFill>
              </a:rPr>
              <a:t>Una vez seleccionado se muestra en una </a:t>
            </a:r>
            <a:r>
              <a:rPr lang="es-ES_tradnl" dirty="0" err="1">
                <a:solidFill>
                  <a:srgbClr val="FFFFFF"/>
                </a:solidFill>
              </a:rPr>
              <a:t>Label</a:t>
            </a:r>
            <a:r>
              <a:rPr lang="es-ES_tradnl" dirty="0">
                <a:solidFill>
                  <a:srgbClr val="FFFFFF"/>
                </a:solidFill>
              </a:rPr>
              <a:t> la dirección absoluta del archivo TXT seleccionado a lado del botón Abrir Archivo.</a:t>
            </a:r>
          </a:p>
          <a:p>
            <a:r>
              <a:rPr lang="es-ES_tradnl" dirty="0">
                <a:solidFill>
                  <a:srgbClr val="FFFFFF"/>
                </a:solidFill>
              </a:rPr>
              <a:t>Luego de esto es necesario que Seleccione el método de ordenamiento que desea utilizar y el orden que desea (Ascendente o Descendente)</a:t>
            </a:r>
          </a:p>
        </p:txBody>
      </p:sp>
      <p:pic>
        <p:nvPicPr>
          <p:cNvPr id="5" name="Imagen 4">
            <a:extLst>
              <a:ext uri="{FF2B5EF4-FFF2-40B4-BE49-F238E27FC236}">
                <a16:creationId xmlns:a16="http://schemas.microsoft.com/office/drawing/2014/main" id="{975F6E27-AF81-DC4F-838B-313F4F3821C5}"/>
              </a:ext>
            </a:extLst>
          </p:cNvPr>
          <p:cNvPicPr>
            <a:picLocks noChangeAspect="1"/>
          </p:cNvPicPr>
          <p:nvPr/>
        </p:nvPicPr>
        <p:blipFill>
          <a:blip r:embed="rId3"/>
          <a:stretch>
            <a:fillRect/>
          </a:stretch>
        </p:blipFill>
        <p:spPr>
          <a:xfrm>
            <a:off x="6440129" y="1869060"/>
            <a:ext cx="3881967" cy="1935258"/>
          </a:xfrm>
          <a:prstGeom prst="rect">
            <a:avLst/>
          </a:prstGeom>
        </p:spPr>
      </p:pic>
      <p:pic>
        <p:nvPicPr>
          <p:cNvPr id="8" name="Imagen 7">
            <a:extLst>
              <a:ext uri="{FF2B5EF4-FFF2-40B4-BE49-F238E27FC236}">
                <a16:creationId xmlns:a16="http://schemas.microsoft.com/office/drawing/2014/main" id="{E2FF10A0-49E3-5F45-A0BE-6F465457B9C8}"/>
              </a:ext>
            </a:extLst>
          </p:cNvPr>
          <p:cNvPicPr>
            <a:picLocks noChangeAspect="1"/>
          </p:cNvPicPr>
          <p:nvPr/>
        </p:nvPicPr>
        <p:blipFill>
          <a:blip r:embed="rId4"/>
          <a:stretch>
            <a:fillRect/>
          </a:stretch>
        </p:blipFill>
        <p:spPr>
          <a:xfrm>
            <a:off x="1692466" y="1878368"/>
            <a:ext cx="3810867" cy="1916642"/>
          </a:xfrm>
          <a:prstGeom prst="rect">
            <a:avLst/>
          </a:prstGeom>
        </p:spPr>
      </p:pic>
    </p:spTree>
    <p:extLst>
      <p:ext uri="{BB962C8B-B14F-4D97-AF65-F5344CB8AC3E}">
        <p14:creationId xmlns:p14="http://schemas.microsoft.com/office/powerpoint/2010/main" val="34549605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3">
            <a:extLst>
              <a:ext uri="{FF2B5EF4-FFF2-40B4-BE49-F238E27FC236}">
                <a16:creationId xmlns:a16="http://schemas.microsoft.com/office/drawing/2014/main" id="{59A58895-15B3-A84D-9D7A-396A56788699}"/>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B1622A8-C9A2-7A48-866E-BEF7EBA2AEA4}"/>
              </a:ext>
            </a:extLst>
          </p:cNvPr>
          <p:cNvSpPr>
            <a:spLocks noGrp="1"/>
          </p:cNvSpPr>
          <p:nvPr>
            <p:ph type="title"/>
          </p:nvPr>
        </p:nvSpPr>
        <p:spPr>
          <a:xfrm>
            <a:off x="838200" y="365125"/>
            <a:ext cx="10515600" cy="1325563"/>
          </a:xfrm>
        </p:spPr>
        <p:txBody>
          <a:bodyPr>
            <a:normAutofit/>
          </a:bodyPr>
          <a:lstStyle/>
          <a:p>
            <a:pPr algn="r"/>
            <a:r>
              <a:rPr lang="es-ES_tradnl" sz="3200" dirty="0">
                <a:solidFill>
                  <a:srgbClr val="FFFFFF"/>
                </a:solidFill>
                <a:latin typeface="Consolas" panose="020B0609020204030204" pitchFamily="49" charset="0"/>
                <a:cs typeface="Consolas" panose="020B0609020204030204" pitchFamily="49" charset="0"/>
              </a:rPr>
              <a:t>Ver el ordenamiento impreso en la terminal</a:t>
            </a:r>
          </a:p>
        </p:txBody>
      </p:sp>
      <p:sp>
        <p:nvSpPr>
          <p:cNvPr id="3" name="Marcador de contenido 2">
            <a:extLst>
              <a:ext uri="{FF2B5EF4-FFF2-40B4-BE49-F238E27FC236}">
                <a16:creationId xmlns:a16="http://schemas.microsoft.com/office/drawing/2014/main" id="{3FE854C9-FA85-C440-AAE8-1C40502F7960}"/>
              </a:ext>
            </a:extLst>
          </p:cNvPr>
          <p:cNvSpPr>
            <a:spLocks noGrp="1"/>
          </p:cNvSpPr>
          <p:nvPr>
            <p:ph idx="1"/>
          </p:nvPr>
        </p:nvSpPr>
        <p:spPr>
          <a:xfrm>
            <a:off x="838200" y="5129988"/>
            <a:ext cx="10515600" cy="1321783"/>
          </a:xfrm>
        </p:spPr>
        <p:txBody>
          <a:bodyPr>
            <a:normAutofit fontScale="92500"/>
          </a:bodyPr>
          <a:lstStyle/>
          <a:p>
            <a:r>
              <a:rPr lang="es-ES_tradnl" dirty="0">
                <a:solidFill>
                  <a:srgbClr val="FFFFFF"/>
                </a:solidFill>
              </a:rPr>
              <a:t>En la terminal se muestran todos los subproceso generados con las especificaciones dadas en los seleccionadores.  Además que aparece un mensaje emergente que menciona que su archivo ha sido ordenado</a:t>
            </a:r>
          </a:p>
        </p:txBody>
      </p:sp>
      <p:pic>
        <p:nvPicPr>
          <p:cNvPr id="12" name="Imagen 11">
            <a:extLst>
              <a:ext uri="{FF2B5EF4-FFF2-40B4-BE49-F238E27FC236}">
                <a16:creationId xmlns:a16="http://schemas.microsoft.com/office/drawing/2014/main" id="{1E057E37-BA2E-6645-AAD0-015D5881D0DA}"/>
              </a:ext>
            </a:extLst>
          </p:cNvPr>
          <p:cNvPicPr>
            <a:picLocks noChangeAspect="1"/>
          </p:cNvPicPr>
          <p:nvPr/>
        </p:nvPicPr>
        <p:blipFill>
          <a:blip r:embed="rId3"/>
          <a:stretch>
            <a:fillRect/>
          </a:stretch>
        </p:blipFill>
        <p:spPr>
          <a:xfrm>
            <a:off x="430582" y="1553525"/>
            <a:ext cx="2653937" cy="3505200"/>
          </a:xfrm>
          <a:prstGeom prst="rect">
            <a:avLst/>
          </a:prstGeom>
        </p:spPr>
      </p:pic>
      <p:pic>
        <p:nvPicPr>
          <p:cNvPr id="14" name="Imagen 13">
            <a:extLst>
              <a:ext uri="{FF2B5EF4-FFF2-40B4-BE49-F238E27FC236}">
                <a16:creationId xmlns:a16="http://schemas.microsoft.com/office/drawing/2014/main" id="{1B5165B5-659F-C747-B302-41ACE038F4D0}"/>
              </a:ext>
            </a:extLst>
          </p:cNvPr>
          <p:cNvPicPr>
            <a:picLocks noChangeAspect="1"/>
          </p:cNvPicPr>
          <p:nvPr/>
        </p:nvPicPr>
        <p:blipFill>
          <a:blip r:embed="rId4"/>
          <a:stretch>
            <a:fillRect/>
          </a:stretch>
        </p:blipFill>
        <p:spPr>
          <a:xfrm>
            <a:off x="3367426" y="1553525"/>
            <a:ext cx="3077513" cy="3466882"/>
          </a:xfrm>
          <a:prstGeom prst="rect">
            <a:avLst/>
          </a:prstGeom>
        </p:spPr>
      </p:pic>
      <p:pic>
        <p:nvPicPr>
          <p:cNvPr id="16" name="Imagen 15">
            <a:extLst>
              <a:ext uri="{FF2B5EF4-FFF2-40B4-BE49-F238E27FC236}">
                <a16:creationId xmlns:a16="http://schemas.microsoft.com/office/drawing/2014/main" id="{BDC0207C-7A2D-3E43-9799-177FAD8CEF1B}"/>
              </a:ext>
            </a:extLst>
          </p:cNvPr>
          <p:cNvPicPr>
            <a:picLocks noChangeAspect="1"/>
          </p:cNvPicPr>
          <p:nvPr/>
        </p:nvPicPr>
        <p:blipFill>
          <a:blip r:embed="rId5"/>
          <a:stretch>
            <a:fillRect/>
          </a:stretch>
        </p:blipFill>
        <p:spPr>
          <a:xfrm>
            <a:off x="6727846" y="1553525"/>
            <a:ext cx="3111527" cy="3505200"/>
          </a:xfrm>
          <a:prstGeom prst="rect">
            <a:avLst/>
          </a:prstGeom>
        </p:spPr>
      </p:pic>
      <p:pic>
        <p:nvPicPr>
          <p:cNvPr id="20" name="Imagen 19">
            <a:extLst>
              <a:ext uri="{FF2B5EF4-FFF2-40B4-BE49-F238E27FC236}">
                <a16:creationId xmlns:a16="http://schemas.microsoft.com/office/drawing/2014/main" id="{C9383EE2-F391-524B-B2DB-F10A2DF43261}"/>
              </a:ext>
            </a:extLst>
          </p:cNvPr>
          <p:cNvPicPr>
            <a:picLocks noChangeAspect="1"/>
          </p:cNvPicPr>
          <p:nvPr/>
        </p:nvPicPr>
        <p:blipFill>
          <a:blip r:embed="rId6"/>
          <a:stretch>
            <a:fillRect/>
          </a:stretch>
        </p:blipFill>
        <p:spPr>
          <a:xfrm>
            <a:off x="9498106" y="2526107"/>
            <a:ext cx="2693894" cy="1768462"/>
          </a:xfrm>
          <a:prstGeom prst="rect">
            <a:avLst/>
          </a:prstGeom>
        </p:spPr>
      </p:pic>
    </p:spTree>
    <p:extLst>
      <p:ext uri="{BB962C8B-B14F-4D97-AF65-F5344CB8AC3E}">
        <p14:creationId xmlns:p14="http://schemas.microsoft.com/office/powerpoint/2010/main" val="32689824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3">
            <a:extLst>
              <a:ext uri="{FF2B5EF4-FFF2-40B4-BE49-F238E27FC236}">
                <a16:creationId xmlns:a16="http://schemas.microsoft.com/office/drawing/2014/main" id="{59A58895-15B3-A84D-9D7A-396A56788699}"/>
              </a:ext>
            </a:extLst>
          </p:cNvPr>
          <p:cNvPicPr>
            <a:picLocks noChangeAspect="1"/>
          </p:cNvPicPr>
          <p:nvPr/>
        </p:nvPicPr>
        <p:blipFill rotWithShape="1">
          <a:blip r:embed="rId2">
            <a:alphaModFix amt="35000"/>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B1622A8-C9A2-7A48-866E-BEF7EBA2AEA4}"/>
              </a:ext>
            </a:extLst>
          </p:cNvPr>
          <p:cNvSpPr>
            <a:spLocks noGrp="1"/>
          </p:cNvSpPr>
          <p:nvPr>
            <p:ph type="title"/>
          </p:nvPr>
        </p:nvSpPr>
        <p:spPr>
          <a:xfrm>
            <a:off x="838200" y="365125"/>
            <a:ext cx="4648200" cy="1325563"/>
          </a:xfrm>
        </p:spPr>
        <p:txBody>
          <a:bodyPr>
            <a:normAutofit/>
          </a:bodyPr>
          <a:lstStyle/>
          <a:p>
            <a:r>
              <a:rPr lang="es-ES_tradnl" sz="3200" dirty="0">
                <a:solidFill>
                  <a:srgbClr val="FFFFFF"/>
                </a:solidFill>
                <a:latin typeface="Consolas" panose="020B0609020204030204" pitchFamily="49" charset="0"/>
                <a:cs typeface="Consolas" panose="020B0609020204030204" pitchFamily="49" charset="0"/>
              </a:rPr>
              <a:t>Ver los archivos generados</a:t>
            </a:r>
          </a:p>
        </p:txBody>
      </p:sp>
      <p:sp>
        <p:nvSpPr>
          <p:cNvPr id="3" name="Marcador de contenido 2">
            <a:extLst>
              <a:ext uri="{FF2B5EF4-FFF2-40B4-BE49-F238E27FC236}">
                <a16:creationId xmlns:a16="http://schemas.microsoft.com/office/drawing/2014/main" id="{3FE854C9-FA85-C440-AAE8-1C40502F7960}"/>
              </a:ext>
            </a:extLst>
          </p:cNvPr>
          <p:cNvSpPr>
            <a:spLocks noGrp="1"/>
          </p:cNvSpPr>
          <p:nvPr>
            <p:ph idx="1"/>
          </p:nvPr>
        </p:nvSpPr>
        <p:spPr>
          <a:xfrm>
            <a:off x="763772" y="1956667"/>
            <a:ext cx="5116214" cy="4125156"/>
          </a:xfrm>
        </p:spPr>
        <p:txBody>
          <a:bodyPr>
            <a:normAutofit lnSpcReduction="10000"/>
          </a:bodyPr>
          <a:lstStyle/>
          <a:p>
            <a:r>
              <a:rPr lang="es-ES_tradnl" dirty="0">
                <a:solidFill>
                  <a:srgbClr val="FFFFFF"/>
                </a:solidFill>
              </a:rPr>
              <a:t>En la carpeta donde se encuentren las clases aparecerán los elementos ordenados y los </a:t>
            </a:r>
            <a:r>
              <a:rPr lang="es-ES_tradnl" dirty="0" err="1">
                <a:solidFill>
                  <a:srgbClr val="FFFFFF"/>
                </a:solidFill>
              </a:rPr>
              <a:t>subarchivos</a:t>
            </a:r>
            <a:r>
              <a:rPr lang="es-ES_tradnl" dirty="0">
                <a:solidFill>
                  <a:srgbClr val="FFFFFF"/>
                </a:solidFill>
              </a:rPr>
              <a:t> generados durante el proceso. No se eliminan con la intención que se haga notar el tipo de ordenamiento que se siguió ya que todos llegan al mismo resultado: Una archivo de números ordenados</a:t>
            </a:r>
          </a:p>
        </p:txBody>
      </p:sp>
      <p:pic>
        <p:nvPicPr>
          <p:cNvPr id="5" name="Imagen 4">
            <a:extLst>
              <a:ext uri="{FF2B5EF4-FFF2-40B4-BE49-F238E27FC236}">
                <a16:creationId xmlns:a16="http://schemas.microsoft.com/office/drawing/2014/main" id="{3F60BC29-8530-044D-9213-1756AE16633B}"/>
              </a:ext>
            </a:extLst>
          </p:cNvPr>
          <p:cNvPicPr>
            <a:picLocks noChangeAspect="1"/>
          </p:cNvPicPr>
          <p:nvPr/>
        </p:nvPicPr>
        <p:blipFill>
          <a:blip r:embed="rId3"/>
          <a:stretch>
            <a:fillRect/>
          </a:stretch>
        </p:blipFill>
        <p:spPr>
          <a:xfrm>
            <a:off x="5880006" y="365125"/>
            <a:ext cx="6311974" cy="4929090"/>
          </a:xfrm>
          <a:prstGeom prst="rect">
            <a:avLst/>
          </a:prstGeom>
        </p:spPr>
      </p:pic>
    </p:spTree>
    <p:extLst>
      <p:ext uri="{BB962C8B-B14F-4D97-AF65-F5344CB8AC3E}">
        <p14:creationId xmlns:p14="http://schemas.microsoft.com/office/powerpoint/2010/main" val="13952229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31DC04F-BDB2-E745-98FC-3381B34949B4}"/>
              </a:ext>
            </a:extLst>
          </p:cNvPr>
          <p:cNvPicPr>
            <a:picLocks noChangeAspect="1"/>
          </p:cNvPicPr>
          <p:nvPr/>
        </p:nvPicPr>
        <p:blipFill rotWithShape="1">
          <a:blip r:embed="rId2">
            <a:alphaModFix amt="35000"/>
            <a:extLst/>
          </a:blip>
          <a:srcRect/>
          <a:stretch/>
        </p:blipFill>
        <p:spPr>
          <a:xfrm>
            <a:off x="21" y="4"/>
            <a:ext cx="12191980" cy="6857999"/>
          </a:xfrm>
          <a:prstGeom prst="rect">
            <a:avLst/>
          </a:prstGeom>
        </p:spPr>
      </p:pic>
      <p:sp>
        <p:nvSpPr>
          <p:cNvPr id="2" name="Título 1">
            <a:extLst>
              <a:ext uri="{FF2B5EF4-FFF2-40B4-BE49-F238E27FC236}">
                <a16:creationId xmlns:a16="http://schemas.microsoft.com/office/drawing/2014/main" id="{5C787EDF-B13F-1C49-8831-005277F218DC}"/>
              </a:ext>
            </a:extLst>
          </p:cNvPr>
          <p:cNvSpPr>
            <a:spLocks noGrp="1"/>
          </p:cNvSpPr>
          <p:nvPr>
            <p:ph type="title"/>
          </p:nvPr>
        </p:nvSpPr>
        <p:spPr>
          <a:xfrm>
            <a:off x="838201" y="1065862"/>
            <a:ext cx="3313164" cy="4726276"/>
          </a:xfrm>
        </p:spPr>
        <p:txBody>
          <a:bodyPr>
            <a:normAutofit/>
          </a:bodyPr>
          <a:lstStyle/>
          <a:p>
            <a:pPr algn="r"/>
            <a:r>
              <a:rPr lang="es-ES_tradnl" sz="2800" dirty="0">
                <a:solidFill>
                  <a:srgbClr val="FFFFFF"/>
                </a:solidFill>
                <a:latin typeface="Consolas" panose="020B0609020204030204" pitchFamily="49" charset="0"/>
                <a:cs typeface="Consolas" panose="020B0609020204030204" pitchFamily="49" charset="0"/>
              </a:rPr>
              <a:t>Restricciones para el funcionamiento</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F80F23-BEAE-D94C-89A5-665E2344179A}"/>
              </a:ext>
            </a:extLst>
          </p:cNvPr>
          <p:cNvSpPr>
            <a:spLocks noGrp="1"/>
          </p:cNvSpPr>
          <p:nvPr>
            <p:ph idx="1"/>
          </p:nvPr>
        </p:nvSpPr>
        <p:spPr>
          <a:xfrm>
            <a:off x="5155380" y="766013"/>
            <a:ext cx="5744685" cy="5325973"/>
          </a:xfrm>
        </p:spPr>
        <p:txBody>
          <a:bodyPr anchor="ctr">
            <a:normAutofit fontScale="92500" lnSpcReduction="20000"/>
          </a:bodyPr>
          <a:lstStyle/>
          <a:p>
            <a:pPr lvl="0"/>
            <a:r>
              <a:rPr lang="es-MX" dirty="0"/>
              <a:t>El nombre del archivo que contiene la lista de elemento a ordenar debe ser diferente de:</a:t>
            </a:r>
          </a:p>
          <a:p>
            <a:r>
              <a:rPr lang="es-MX" dirty="0"/>
              <a:t>File0, File1, File2, File3, File4, File5, File6, File7, File8, File9, File10, F0,F1, F2,F3,F1-1,F2-2, aux1, aux2</a:t>
            </a:r>
          </a:p>
          <a:p>
            <a:pPr lvl="0"/>
            <a:r>
              <a:rPr lang="es-MX" dirty="0"/>
              <a:t>Los elementos de dicha lista deben ser números enteros, positivos (mayores o iguales a cero). (Polifase no necesariamente)</a:t>
            </a:r>
          </a:p>
          <a:p>
            <a:pPr lvl="0"/>
            <a:r>
              <a:rPr lang="es-MX" dirty="0"/>
              <a:t>Cada elemento debe estar separado por coma “,”. (Radix y Mezcla Equilibrada)</a:t>
            </a:r>
          </a:p>
          <a:p>
            <a:pPr lvl="0"/>
            <a:r>
              <a:rPr lang="es-MX" dirty="0"/>
              <a:t>Cada elemento dentro del Txt debe estar separado por espacios</a:t>
            </a:r>
          </a:p>
          <a:p>
            <a:pPr lvl="0"/>
            <a:endParaRPr lang="es-MX" dirty="0"/>
          </a:p>
          <a:p>
            <a:endParaRPr lang="es-ES_tradnl" sz="2000" dirty="0">
              <a:solidFill>
                <a:srgbClr val="FFFFFF"/>
              </a:solidFill>
            </a:endParaRPr>
          </a:p>
        </p:txBody>
      </p:sp>
    </p:spTree>
    <p:extLst>
      <p:ext uri="{BB962C8B-B14F-4D97-AF65-F5344CB8AC3E}">
        <p14:creationId xmlns:p14="http://schemas.microsoft.com/office/powerpoint/2010/main" val="11514280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31DC04F-BDB2-E745-98FC-3381B34949B4}"/>
              </a:ext>
            </a:extLst>
          </p:cNvPr>
          <p:cNvPicPr>
            <a:picLocks noChangeAspect="1"/>
          </p:cNvPicPr>
          <p:nvPr/>
        </p:nvPicPr>
        <p:blipFill rotWithShape="1">
          <a:blip r:embed="rId2">
            <a:alphaModFix amt="35000"/>
            <a:extLst/>
          </a:blip>
          <a:srcRect/>
          <a:stretch/>
        </p:blipFill>
        <p:spPr>
          <a:xfrm>
            <a:off x="21" y="4"/>
            <a:ext cx="12191980" cy="6857999"/>
          </a:xfrm>
          <a:prstGeom prst="rect">
            <a:avLst/>
          </a:prstGeom>
        </p:spPr>
      </p:pic>
      <p:sp>
        <p:nvSpPr>
          <p:cNvPr id="2" name="Título 1">
            <a:extLst>
              <a:ext uri="{FF2B5EF4-FFF2-40B4-BE49-F238E27FC236}">
                <a16:creationId xmlns:a16="http://schemas.microsoft.com/office/drawing/2014/main" id="{5C787EDF-B13F-1C49-8831-005277F218DC}"/>
              </a:ext>
            </a:extLst>
          </p:cNvPr>
          <p:cNvSpPr>
            <a:spLocks noGrp="1"/>
          </p:cNvSpPr>
          <p:nvPr>
            <p:ph type="title"/>
          </p:nvPr>
        </p:nvSpPr>
        <p:spPr>
          <a:xfrm>
            <a:off x="838201" y="1065862"/>
            <a:ext cx="3313164" cy="4726276"/>
          </a:xfrm>
        </p:spPr>
        <p:txBody>
          <a:bodyPr>
            <a:normAutofit/>
          </a:bodyPr>
          <a:lstStyle/>
          <a:p>
            <a:pPr algn="r"/>
            <a:r>
              <a:rPr lang="es-ES_tradnl" sz="2800" dirty="0">
                <a:solidFill>
                  <a:srgbClr val="FFFFFF"/>
                </a:solidFill>
                <a:latin typeface="Consolas" panose="020B0609020204030204" pitchFamily="49" charset="0"/>
                <a:cs typeface="Consolas" panose="020B0609020204030204" pitchFamily="49" charset="0"/>
              </a:rPr>
              <a:t>Restricciones para el funcionamiento</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F80F23-BEAE-D94C-89A5-665E2344179A}"/>
              </a:ext>
            </a:extLst>
          </p:cNvPr>
          <p:cNvSpPr>
            <a:spLocks noGrp="1"/>
          </p:cNvSpPr>
          <p:nvPr>
            <p:ph idx="1"/>
          </p:nvPr>
        </p:nvSpPr>
        <p:spPr>
          <a:xfrm>
            <a:off x="5155379" y="1065862"/>
            <a:ext cx="5744685" cy="4726276"/>
          </a:xfrm>
        </p:spPr>
        <p:txBody>
          <a:bodyPr anchor="ctr">
            <a:normAutofit/>
          </a:bodyPr>
          <a:lstStyle/>
          <a:p>
            <a:r>
              <a:rPr lang="es-MX" dirty="0"/>
              <a:t>Sin espacios, guiones o cualquier otro carácter distinto de números y comas (Radix y Mezcla Directa).</a:t>
            </a:r>
          </a:p>
          <a:p>
            <a:r>
              <a:rPr lang="es-MX" dirty="0"/>
              <a:t>Todos los datos se deben encontrar sobre la misma línea, es decir sin saltos de línea o retornos de carro.</a:t>
            </a:r>
          </a:p>
          <a:p>
            <a:r>
              <a:rPr lang="es-MX" dirty="0"/>
              <a:t>Sin caracteres especiales, solo números y espacios (Polifase)</a:t>
            </a:r>
          </a:p>
          <a:p>
            <a:r>
              <a:rPr lang="es-MX" b="1" dirty="0"/>
              <a:t>La extensión del archivo debe ser .</a:t>
            </a:r>
            <a:r>
              <a:rPr lang="es-MX" b="1" i="1" dirty="0"/>
              <a:t>txt</a:t>
            </a:r>
            <a:r>
              <a:rPr lang="es-MX" b="1" dirty="0"/>
              <a:t> </a:t>
            </a:r>
          </a:p>
          <a:p>
            <a:endParaRPr lang="es-ES_tradnl" sz="2000" dirty="0">
              <a:solidFill>
                <a:srgbClr val="FFFFFF"/>
              </a:solidFill>
            </a:endParaRPr>
          </a:p>
        </p:txBody>
      </p:sp>
    </p:spTree>
    <p:extLst>
      <p:ext uri="{BB962C8B-B14F-4D97-AF65-F5344CB8AC3E}">
        <p14:creationId xmlns:p14="http://schemas.microsoft.com/office/powerpoint/2010/main" val="28105682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31DC04F-BDB2-E745-98FC-3381B34949B4}"/>
              </a:ext>
            </a:extLst>
          </p:cNvPr>
          <p:cNvPicPr>
            <a:picLocks noChangeAspect="1"/>
          </p:cNvPicPr>
          <p:nvPr/>
        </p:nvPicPr>
        <p:blipFill rotWithShape="1">
          <a:blip r:embed="rId2">
            <a:alphaModFix amt="35000"/>
            <a:extLst/>
          </a:blip>
          <a:srcRect/>
          <a:stretch/>
        </p:blipFill>
        <p:spPr>
          <a:xfrm>
            <a:off x="21" y="4"/>
            <a:ext cx="12191980" cy="6857999"/>
          </a:xfrm>
          <a:prstGeom prst="rect">
            <a:avLst/>
          </a:prstGeom>
        </p:spPr>
      </p:pic>
      <p:sp>
        <p:nvSpPr>
          <p:cNvPr id="2" name="Título 1">
            <a:extLst>
              <a:ext uri="{FF2B5EF4-FFF2-40B4-BE49-F238E27FC236}">
                <a16:creationId xmlns:a16="http://schemas.microsoft.com/office/drawing/2014/main" id="{5C787EDF-B13F-1C49-8831-005277F218DC}"/>
              </a:ext>
            </a:extLst>
          </p:cNvPr>
          <p:cNvSpPr>
            <a:spLocks noGrp="1"/>
          </p:cNvSpPr>
          <p:nvPr>
            <p:ph type="title"/>
          </p:nvPr>
        </p:nvSpPr>
        <p:spPr>
          <a:xfrm>
            <a:off x="838201" y="1065862"/>
            <a:ext cx="3313164" cy="4726276"/>
          </a:xfrm>
        </p:spPr>
        <p:txBody>
          <a:bodyPr>
            <a:normAutofit/>
          </a:bodyPr>
          <a:lstStyle/>
          <a:p>
            <a:pPr algn="r"/>
            <a:r>
              <a:rPr lang="es-ES_tradnl" sz="2800" dirty="0">
                <a:solidFill>
                  <a:srgbClr val="FFFFFF"/>
                </a:solidFill>
                <a:latin typeface="Consolas" panose="020B0609020204030204" pitchFamily="49" charset="0"/>
                <a:cs typeface="Consolas" panose="020B0609020204030204" pitchFamily="49" charset="0"/>
              </a:rPr>
              <a:t>Restricciones para el funcionamiento</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F80F23-BEAE-D94C-89A5-665E2344179A}"/>
              </a:ext>
            </a:extLst>
          </p:cNvPr>
          <p:cNvSpPr>
            <a:spLocks noGrp="1"/>
          </p:cNvSpPr>
          <p:nvPr>
            <p:ph idx="1"/>
          </p:nvPr>
        </p:nvSpPr>
        <p:spPr>
          <a:xfrm>
            <a:off x="5155379" y="1065862"/>
            <a:ext cx="5744685" cy="4726276"/>
          </a:xfrm>
        </p:spPr>
        <p:txBody>
          <a:bodyPr anchor="ctr">
            <a:normAutofit/>
          </a:bodyPr>
          <a:lstStyle/>
          <a:p>
            <a:r>
              <a:rPr lang="es-MX" dirty="0"/>
              <a:t>El algoritmo solo se puede aplicar una vez sobre un archivo de texto, dado que las iteraciones correspondientes se escriben sobre él, lo que implica que, estas no deben existir, o se deben eliminar, dejando de nuevo el documento de texto solamente con la lista de elementos</a:t>
            </a:r>
            <a:r>
              <a:rPr lang="es-ES_tradnl" sz="2000" dirty="0">
                <a:solidFill>
                  <a:srgbClr val="FFFFFF"/>
                </a:solidFill>
              </a:rPr>
              <a:t> (Mezcla Equilibrada)</a:t>
            </a:r>
          </a:p>
          <a:p>
            <a:endParaRPr lang="es-MX" dirty="0"/>
          </a:p>
        </p:txBody>
      </p:sp>
    </p:spTree>
    <p:extLst>
      <p:ext uri="{BB962C8B-B14F-4D97-AF65-F5344CB8AC3E}">
        <p14:creationId xmlns:p14="http://schemas.microsoft.com/office/powerpoint/2010/main" val="16803971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TotalTime>
  <Words>594</Words>
  <Application>Microsoft Macintosh PowerPoint</Application>
  <PresentationFormat>Panorámica</PresentationFormat>
  <Paragraphs>49</Paragraphs>
  <Slides>10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vt:i4>
      </vt:variant>
    </vt:vector>
  </HeadingPairs>
  <TitlesOfParts>
    <vt:vector size="19" baseType="lpstr">
      <vt:lpstr>Al Nile</vt:lpstr>
      <vt:lpstr>American Typewriter</vt:lpstr>
      <vt:lpstr>Arial</vt:lpstr>
      <vt:lpstr>Book Antiqua</vt:lpstr>
      <vt:lpstr>Calibri</vt:lpstr>
      <vt:lpstr>Calibri Light</vt:lpstr>
      <vt:lpstr>Consolas</vt:lpstr>
      <vt:lpstr>Times New Roman</vt:lpstr>
      <vt:lpstr>Tema de Office</vt:lpstr>
      <vt:lpstr>Manual de usuario</vt:lpstr>
      <vt:lpstr>Inicio</vt:lpstr>
      <vt:lpstr>Abrir archivo</vt:lpstr>
      <vt:lpstr>Seleccionar las opciones</vt:lpstr>
      <vt:lpstr>Ver el ordenamiento impreso en la terminal</vt:lpstr>
      <vt:lpstr>Ver los archivos generados</vt:lpstr>
      <vt:lpstr>Restricciones para el funcionamiento</vt:lpstr>
      <vt:lpstr>Restricciones para el funcionamiento</vt:lpstr>
      <vt:lpstr>Restricciones para el funcionamiento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usuario</dc:title>
  <dc:creator>SAMUEL ARTURO GARRIDO SANCHEZ</dc:creator>
  <cp:lastModifiedBy>SAMUEL ARTURO GARRIDO SANCHEZ</cp:lastModifiedBy>
  <cp:revision>7</cp:revision>
  <cp:lastPrinted>2018-09-28T14:16:54Z</cp:lastPrinted>
  <dcterms:created xsi:type="dcterms:W3CDTF">2018-09-28T03:18:23Z</dcterms:created>
  <dcterms:modified xsi:type="dcterms:W3CDTF">2018-09-28T14:17:00Z</dcterms:modified>
</cp:coreProperties>
</file>